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Fahkwang" panose="00000500000000000000" pitchFamily="2" charset="-34"/>
      <p:regular r:id="rId22"/>
      <p:bold r:id="rId23"/>
      <p:italic r:id="rId24"/>
      <p:boldItalic r:id="rId25"/>
    </p:embeddedFont>
    <p:embeddedFont>
      <p:font typeface="Maharlika"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851"/>
            </a:stretch>
          </a:blipFill>
        </p:spPr>
      </p:sp>
      <p:sp>
        <p:nvSpPr>
          <p:cNvPr id="3" name="Freeform 3"/>
          <p:cNvSpPr/>
          <p:nvPr/>
        </p:nvSpPr>
        <p:spPr>
          <a:xfrm rot="6097212">
            <a:off x="-1557210" y="4799235"/>
            <a:ext cx="17350689" cy="17525948"/>
          </a:xfrm>
          <a:custGeom>
            <a:avLst/>
            <a:gdLst/>
            <a:ahLst/>
            <a:cxnLst/>
            <a:rect l="l" t="t" r="r" b="b"/>
            <a:pathLst>
              <a:path w="17350689" h="17525948">
                <a:moveTo>
                  <a:pt x="0" y="0"/>
                </a:moveTo>
                <a:lnTo>
                  <a:pt x="17350689" y="0"/>
                </a:lnTo>
                <a:lnTo>
                  <a:pt x="17350689" y="17525949"/>
                </a:lnTo>
                <a:lnTo>
                  <a:pt x="0" y="17525949"/>
                </a:lnTo>
                <a:lnTo>
                  <a:pt x="0" y="0"/>
                </a:lnTo>
                <a:close/>
              </a:path>
            </a:pathLst>
          </a:custGeom>
          <a:blipFill>
            <a:blip r:embed="rId3"/>
            <a:stretch>
              <a:fillRect/>
            </a:stretch>
          </a:blipFill>
        </p:spPr>
      </p:sp>
      <p:grpSp>
        <p:nvGrpSpPr>
          <p:cNvPr id="4" name="Group 4"/>
          <p:cNvGrpSpPr/>
          <p:nvPr/>
        </p:nvGrpSpPr>
        <p:grpSpPr>
          <a:xfrm>
            <a:off x="928339" y="2868609"/>
            <a:ext cx="16230600" cy="4549783"/>
            <a:chOff x="0" y="0"/>
            <a:chExt cx="21640800" cy="6066377"/>
          </a:xfrm>
        </p:grpSpPr>
        <p:sp>
          <p:nvSpPr>
            <p:cNvPr id="5" name="TextBox 5"/>
            <p:cNvSpPr txBox="1"/>
            <p:nvPr/>
          </p:nvSpPr>
          <p:spPr>
            <a:xfrm>
              <a:off x="0" y="76200"/>
              <a:ext cx="21640800" cy="4800600"/>
            </a:xfrm>
            <a:prstGeom prst="rect">
              <a:avLst/>
            </a:prstGeom>
          </p:spPr>
          <p:txBody>
            <a:bodyPr lIns="0" tIns="0" rIns="0" bIns="0" rtlCol="0" anchor="t">
              <a:spAutoFit/>
            </a:bodyPr>
            <a:lstStyle/>
            <a:p>
              <a:pPr marL="0" lvl="0" indent="0" algn="ctr">
                <a:lnSpc>
                  <a:spcPts val="9000"/>
                </a:lnSpc>
              </a:pPr>
              <a:r>
                <a:rPr lang="en-US" sz="9000" dirty="0">
                  <a:solidFill>
                    <a:srgbClr val="FFFFFF"/>
                  </a:solidFill>
                  <a:latin typeface="Maharlika"/>
                </a:rPr>
                <a:t>Enforcement of Equality Laws: Effectiveness Assessment</a:t>
              </a:r>
            </a:p>
          </p:txBody>
        </p:sp>
        <p:sp>
          <p:nvSpPr>
            <p:cNvPr id="6" name="TextBox 6"/>
            <p:cNvSpPr txBox="1"/>
            <p:nvPr/>
          </p:nvSpPr>
          <p:spPr>
            <a:xfrm>
              <a:off x="0" y="5453179"/>
              <a:ext cx="21640800" cy="613198"/>
            </a:xfrm>
            <a:prstGeom prst="rect">
              <a:avLst/>
            </a:prstGeom>
          </p:spPr>
          <p:txBody>
            <a:bodyPr lIns="0" tIns="0" rIns="0" bIns="0" rtlCol="0" anchor="t">
              <a:spAutoFit/>
            </a:bodyPr>
            <a:lstStyle/>
            <a:p>
              <a:pPr marL="0" lvl="0" indent="0" algn="ctr">
                <a:lnSpc>
                  <a:spcPts val="3919"/>
                </a:lnSpc>
                <a:spcBef>
                  <a:spcPct val="0"/>
                </a:spcBef>
              </a:pPr>
              <a:r>
                <a:rPr lang="en-US" sz="2799" spc="293">
                  <a:solidFill>
                    <a:srgbClr val="FFFFFF"/>
                  </a:solidFill>
                  <a:latin typeface="Fahkwang"/>
                </a:rPr>
                <a:t>NAVIGATING THE IMPACT OF LEGAL MEASURES ON EQUALITY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TextBox 3"/>
          <p:cNvSpPr txBox="1"/>
          <p:nvPr/>
        </p:nvSpPr>
        <p:spPr>
          <a:xfrm>
            <a:off x="1028700" y="837644"/>
            <a:ext cx="16230600" cy="866775"/>
          </a:xfrm>
          <a:prstGeom prst="rect">
            <a:avLst/>
          </a:prstGeom>
        </p:spPr>
        <p:txBody>
          <a:bodyPr lIns="0" tIns="0" rIns="0" bIns="0" rtlCol="0" anchor="t">
            <a:spAutoFit/>
          </a:bodyPr>
          <a:lstStyle/>
          <a:p>
            <a:pPr marL="0" lvl="0" indent="0" algn="ctr">
              <a:lnSpc>
                <a:spcPts val="6000"/>
              </a:lnSpc>
            </a:pPr>
            <a:r>
              <a:rPr lang="en-US" sz="6000">
                <a:solidFill>
                  <a:srgbClr val="163459"/>
                </a:solidFill>
                <a:latin typeface="Maharlika"/>
              </a:rPr>
              <a:t>SUCCESS STORIES:</a:t>
            </a:r>
          </a:p>
        </p:txBody>
      </p:sp>
      <p:sp>
        <p:nvSpPr>
          <p:cNvPr id="4" name="TextBox 4"/>
          <p:cNvSpPr txBox="1"/>
          <p:nvPr/>
        </p:nvSpPr>
        <p:spPr>
          <a:xfrm>
            <a:off x="1028700" y="2200632"/>
            <a:ext cx="16230600" cy="3036409"/>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Example 1: Norway's Boardroom Diversity Success:</a:t>
            </a:r>
          </a:p>
          <a:p>
            <a:pPr marL="734059" lvl="1" indent="-367030">
              <a:lnSpc>
                <a:spcPts val="4759"/>
              </a:lnSpc>
              <a:buFont typeface="Arial"/>
              <a:buChar char="•"/>
            </a:pPr>
            <a:r>
              <a:rPr lang="en-US" sz="3399" dirty="0">
                <a:solidFill>
                  <a:srgbClr val="000000"/>
                </a:solidFill>
                <a:latin typeface="Canva Sans"/>
              </a:rPr>
              <a:t>Legal Mandates: Norway's success is driven by legal mandates requiring corporate boards to have a minimum representation of women. </a:t>
            </a:r>
          </a:p>
          <a:p>
            <a:pPr marL="734059" lvl="1" indent="-367030">
              <a:lnSpc>
                <a:spcPts val="4759"/>
              </a:lnSpc>
              <a:buFont typeface="Arial"/>
              <a:buChar char="•"/>
            </a:pPr>
            <a:r>
              <a:rPr lang="en-US" sz="3399" dirty="0">
                <a:solidFill>
                  <a:srgbClr val="000000"/>
                </a:solidFill>
                <a:latin typeface="Canva Sans"/>
              </a:rPr>
              <a:t>Positive Economic Impact: Increased diversity has contributed to enhanced corporate performance and innovation.</a:t>
            </a:r>
          </a:p>
        </p:txBody>
      </p:sp>
      <p:sp>
        <p:nvSpPr>
          <p:cNvPr id="5" name="TextBox 5"/>
          <p:cNvSpPr txBox="1"/>
          <p:nvPr/>
        </p:nvSpPr>
        <p:spPr>
          <a:xfrm>
            <a:off x="1028700" y="5438854"/>
            <a:ext cx="16230600" cy="3651962"/>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Example 2: Japan's </a:t>
            </a:r>
            <a:r>
              <a:rPr lang="en-US" sz="3399" dirty="0" err="1">
                <a:solidFill>
                  <a:srgbClr val="000000"/>
                </a:solidFill>
                <a:latin typeface="Canva Sans"/>
              </a:rPr>
              <a:t>Womenomics</a:t>
            </a:r>
            <a:r>
              <a:rPr lang="en-US" sz="3399" dirty="0">
                <a:solidFill>
                  <a:srgbClr val="000000"/>
                </a:solidFill>
                <a:latin typeface="Canva Sans"/>
              </a:rPr>
              <a:t> Initiative: </a:t>
            </a:r>
          </a:p>
          <a:p>
            <a:pPr marL="734059" lvl="1" indent="-367030">
              <a:lnSpc>
                <a:spcPts val="4759"/>
              </a:lnSpc>
              <a:buFont typeface="Arial"/>
              <a:buChar char="•"/>
            </a:pPr>
            <a:r>
              <a:rPr lang="en-US" sz="3399" dirty="0">
                <a:solidFill>
                  <a:srgbClr val="000000"/>
                </a:solidFill>
                <a:latin typeface="Canva Sans"/>
              </a:rPr>
              <a:t>Government Initiatives: Japan's </a:t>
            </a:r>
            <a:r>
              <a:rPr lang="en-US" sz="3399" dirty="0" err="1">
                <a:solidFill>
                  <a:srgbClr val="000000"/>
                </a:solidFill>
                <a:latin typeface="Canva Sans"/>
              </a:rPr>
              <a:t>Womenomics</a:t>
            </a:r>
            <a:r>
              <a:rPr lang="en-US" sz="3399" dirty="0">
                <a:solidFill>
                  <a:srgbClr val="000000"/>
                </a:solidFill>
                <a:latin typeface="Canva Sans"/>
              </a:rPr>
              <a:t> initiative focuses on increasing women's participation in the workforce through policy incentives. </a:t>
            </a:r>
          </a:p>
          <a:p>
            <a:pPr marL="734059" lvl="1" indent="-367030">
              <a:lnSpc>
                <a:spcPts val="4759"/>
              </a:lnSpc>
              <a:buFont typeface="Arial"/>
              <a:buChar char="•"/>
            </a:pPr>
            <a:r>
              <a:rPr lang="en-US" sz="3399" dirty="0">
                <a:solidFill>
                  <a:srgbClr val="000000"/>
                </a:solidFill>
                <a:latin typeface="Canva Sans"/>
              </a:rPr>
              <a:t>Corporate Engagement: Collaboration with businesses has been vital in promoting gender diversity and inclusivity.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b="-77851"/>
            </a:stretch>
          </a:blipFill>
        </p:spPr>
      </p:sp>
      <p:sp>
        <p:nvSpPr>
          <p:cNvPr id="3" name="TextBox 3"/>
          <p:cNvSpPr txBox="1"/>
          <p:nvPr/>
        </p:nvSpPr>
        <p:spPr>
          <a:xfrm>
            <a:off x="6203214" y="872553"/>
            <a:ext cx="5881572" cy="866775"/>
          </a:xfrm>
          <a:prstGeom prst="rect">
            <a:avLst/>
          </a:prstGeom>
        </p:spPr>
        <p:txBody>
          <a:bodyPr lIns="0" tIns="0" rIns="0" bIns="0" rtlCol="0" anchor="t">
            <a:spAutoFit/>
          </a:bodyPr>
          <a:lstStyle/>
          <a:p>
            <a:pPr marL="0" lvl="0" indent="0">
              <a:lnSpc>
                <a:spcPts val="6000"/>
              </a:lnSpc>
            </a:pPr>
            <a:r>
              <a:rPr lang="en-US" sz="6000">
                <a:solidFill>
                  <a:srgbClr val="163459"/>
                </a:solidFill>
                <a:latin typeface="Maharlika"/>
              </a:rPr>
              <a:t>CASE STUDIES:</a:t>
            </a:r>
          </a:p>
        </p:txBody>
      </p:sp>
      <p:sp>
        <p:nvSpPr>
          <p:cNvPr id="4" name="TextBox 4"/>
          <p:cNvSpPr txBox="1"/>
          <p:nvPr/>
        </p:nvSpPr>
        <p:spPr>
          <a:xfrm>
            <a:off x="1009650" y="1672653"/>
            <a:ext cx="16230600" cy="3692525"/>
          </a:xfrm>
          <a:prstGeom prst="rect">
            <a:avLst/>
          </a:prstGeom>
        </p:spPr>
        <p:txBody>
          <a:bodyPr lIns="0" tIns="0" rIns="0" bIns="0" rtlCol="0" anchor="t">
            <a:spAutoFit/>
          </a:bodyPr>
          <a:lstStyle/>
          <a:p>
            <a:pPr>
              <a:lnSpc>
                <a:spcPts val="4900"/>
              </a:lnSpc>
            </a:pPr>
            <a:r>
              <a:rPr lang="en-US" sz="3500">
                <a:solidFill>
                  <a:srgbClr val="163459"/>
                </a:solidFill>
                <a:latin typeface="Canva Sans"/>
              </a:rPr>
              <a:t>Case Study 1: Sweden's Innovative Parental Leave Policies: </a:t>
            </a:r>
          </a:p>
          <a:p>
            <a:pPr marL="755651" lvl="1" indent="-377825">
              <a:lnSpc>
                <a:spcPts val="4900"/>
              </a:lnSpc>
              <a:buFont typeface="Arial"/>
              <a:buChar char="•"/>
            </a:pPr>
            <a:r>
              <a:rPr lang="en-US" sz="3500">
                <a:solidFill>
                  <a:srgbClr val="163459"/>
                </a:solidFill>
                <a:latin typeface="Canva Sans"/>
              </a:rPr>
              <a:t>Shared Responsibility: Sweden's case study emphasizes the positive impact of parental leave policies that promote shared responsibility between men and women.</a:t>
            </a:r>
          </a:p>
          <a:p>
            <a:pPr marL="755651" lvl="1" indent="-377825">
              <a:lnSpc>
                <a:spcPts val="4900"/>
              </a:lnSpc>
              <a:buFont typeface="Arial"/>
              <a:buChar char="•"/>
            </a:pPr>
            <a:r>
              <a:rPr lang="en-US" sz="3500">
                <a:solidFill>
                  <a:srgbClr val="163459"/>
                </a:solidFill>
                <a:latin typeface="Canva Sans"/>
              </a:rPr>
              <a:t> Cultural Shift: A cultural shift towards viewing caregiving as a shared responsibility has been a key outcome. </a:t>
            </a:r>
          </a:p>
        </p:txBody>
      </p:sp>
      <p:sp>
        <p:nvSpPr>
          <p:cNvPr id="5" name="TextBox 5"/>
          <p:cNvSpPr txBox="1"/>
          <p:nvPr/>
        </p:nvSpPr>
        <p:spPr>
          <a:xfrm>
            <a:off x="1028700" y="5470303"/>
            <a:ext cx="16064188" cy="4311650"/>
          </a:xfrm>
          <a:prstGeom prst="rect">
            <a:avLst/>
          </a:prstGeom>
        </p:spPr>
        <p:txBody>
          <a:bodyPr lIns="0" tIns="0" rIns="0" bIns="0" rtlCol="0" anchor="t">
            <a:spAutoFit/>
          </a:bodyPr>
          <a:lstStyle/>
          <a:p>
            <a:pPr>
              <a:lnSpc>
                <a:spcPts val="4900"/>
              </a:lnSpc>
            </a:pPr>
            <a:r>
              <a:rPr lang="en-US" sz="3500">
                <a:solidFill>
                  <a:srgbClr val="163459"/>
                </a:solidFill>
                <a:latin typeface="Canva Sans"/>
              </a:rPr>
              <a:t>Case Study 2: The #MeToo Movement's Global Impact:</a:t>
            </a:r>
          </a:p>
          <a:p>
            <a:pPr marL="755651" lvl="1" indent="-377825">
              <a:lnSpc>
                <a:spcPts val="4900"/>
              </a:lnSpc>
              <a:buFont typeface="Arial"/>
              <a:buChar char="•"/>
            </a:pPr>
            <a:r>
              <a:rPr lang="en-US" sz="3500">
                <a:solidFill>
                  <a:srgbClr val="163459"/>
                </a:solidFill>
                <a:latin typeface="Canva Sans"/>
              </a:rPr>
              <a:t>Legal Reforms: The #MeToo movement prompted legal reforms globally, addressing workplace harassment and providing avenues for victims to seek justice. </a:t>
            </a:r>
          </a:p>
          <a:p>
            <a:pPr marL="755651" lvl="1" indent="-377825">
              <a:lnSpc>
                <a:spcPts val="4900"/>
              </a:lnSpc>
              <a:buFont typeface="Arial"/>
              <a:buChar char="•"/>
            </a:pPr>
            <a:r>
              <a:rPr lang="en-US" sz="3500">
                <a:solidFill>
                  <a:srgbClr val="163459"/>
                </a:solidFill>
                <a:latin typeface="Canva Sans"/>
              </a:rPr>
              <a:t>Corporate Accountability: Many companies have implemented stricter anti-harassment policies, showcasing the movement's impact on corporate accountability.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TextBox 3"/>
          <p:cNvSpPr txBox="1"/>
          <p:nvPr/>
        </p:nvSpPr>
        <p:spPr>
          <a:xfrm>
            <a:off x="1028700" y="837644"/>
            <a:ext cx="16230600" cy="866775"/>
          </a:xfrm>
          <a:prstGeom prst="rect">
            <a:avLst/>
          </a:prstGeom>
        </p:spPr>
        <p:txBody>
          <a:bodyPr lIns="0" tIns="0" rIns="0" bIns="0" rtlCol="0" anchor="t">
            <a:spAutoFit/>
          </a:bodyPr>
          <a:lstStyle/>
          <a:p>
            <a:pPr marL="0" lvl="0" indent="0" algn="ctr">
              <a:lnSpc>
                <a:spcPts val="6000"/>
              </a:lnSpc>
            </a:pPr>
            <a:r>
              <a:rPr lang="en-US" sz="6000">
                <a:solidFill>
                  <a:srgbClr val="000000"/>
                </a:solidFill>
                <a:latin typeface="Maharlika"/>
              </a:rPr>
              <a:t>CASE STUDIES:</a:t>
            </a:r>
          </a:p>
        </p:txBody>
      </p:sp>
      <p:sp>
        <p:nvSpPr>
          <p:cNvPr id="4" name="TextBox 4"/>
          <p:cNvSpPr txBox="1"/>
          <p:nvPr/>
        </p:nvSpPr>
        <p:spPr>
          <a:xfrm>
            <a:off x="1028700" y="1637744"/>
            <a:ext cx="16230600" cy="3580765"/>
          </a:xfrm>
          <a:prstGeom prst="rect">
            <a:avLst/>
          </a:prstGeom>
        </p:spPr>
        <p:txBody>
          <a:bodyPr lIns="0" tIns="0" rIns="0" bIns="0" rtlCol="0" anchor="t">
            <a:spAutoFit/>
          </a:bodyPr>
          <a:lstStyle/>
          <a:p>
            <a:pPr>
              <a:lnSpc>
                <a:spcPts val="4759"/>
              </a:lnSpc>
            </a:pPr>
            <a:r>
              <a:rPr lang="en-US" sz="3399">
                <a:solidFill>
                  <a:srgbClr val="000000"/>
                </a:solidFill>
                <a:latin typeface="Canva Sans"/>
              </a:rPr>
              <a:t>Case Study 3: India's Beti Bachao Beti Padhao Initiative:</a:t>
            </a:r>
          </a:p>
          <a:p>
            <a:pPr marL="734059" lvl="1" indent="-367030">
              <a:lnSpc>
                <a:spcPts val="4759"/>
              </a:lnSpc>
              <a:buFont typeface="Arial"/>
              <a:buChar char="•"/>
            </a:pPr>
            <a:r>
              <a:rPr lang="en-US" sz="3399">
                <a:solidFill>
                  <a:srgbClr val="000000"/>
                </a:solidFill>
                <a:latin typeface="Canva Sans"/>
              </a:rPr>
              <a:t>Educational Empowerment: The case study explores how India's initiative has empowered girls through educational opportunities, challenging traditional gender roles. </a:t>
            </a:r>
          </a:p>
          <a:p>
            <a:pPr marL="734059" lvl="1" indent="-367030">
              <a:lnSpc>
                <a:spcPts val="4759"/>
              </a:lnSpc>
              <a:buFont typeface="Arial"/>
              <a:buChar char="•"/>
            </a:pPr>
            <a:r>
              <a:rPr lang="en-US" sz="3399">
                <a:solidFill>
                  <a:srgbClr val="000000"/>
                </a:solidFill>
                <a:latin typeface="Canva Sans"/>
              </a:rPr>
              <a:t>Community Engagement: Community involvement and awareness campaigns have played a crucial role in the initiative's success.</a:t>
            </a:r>
          </a:p>
        </p:txBody>
      </p:sp>
      <p:sp>
        <p:nvSpPr>
          <p:cNvPr id="5" name="TextBox 5"/>
          <p:cNvSpPr txBox="1"/>
          <p:nvPr/>
        </p:nvSpPr>
        <p:spPr>
          <a:xfrm>
            <a:off x="1028700" y="5403271"/>
            <a:ext cx="16230600" cy="4180840"/>
          </a:xfrm>
          <a:prstGeom prst="rect">
            <a:avLst/>
          </a:prstGeom>
        </p:spPr>
        <p:txBody>
          <a:bodyPr lIns="0" tIns="0" rIns="0" bIns="0" rtlCol="0" anchor="t">
            <a:spAutoFit/>
          </a:bodyPr>
          <a:lstStyle/>
          <a:p>
            <a:pPr>
              <a:lnSpc>
                <a:spcPts val="4759"/>
              </a:lnSpc>
            </a:pPr>
            <a:r>
              <a:rPr lang="en-US" sz="3399">
                <a:solidFill>
                  <a:srgbClr val="000000"/>
                </a:solidFill>
                <a:latin typeface="Canva Sans"/>
              </a:rPr>
              <a:t>Case Study 4: South Africa's Employment Equity Act:</a:t>
            </a:r>
          </a:p>
          <a:p>
            <a:pPr marL="734059" lvl="1" indent="-367030">
              <a:lnSpc>
                <a:spcPts val="4759"/>
              </a:lnSpc>
              <a:buFont typeface="Arial"/>
              <a:buChar char="•"/>
            </a:pPr>
            <a:r>
              <a:rPr lang="en-US" sz="3399">
                <a:solidFill>
                  <a:srgbClr val="000000"/>
                </a:solidFill>
                <a:latin typeface="Canva Sans"/>
              </a:rPr>
              <a:t>Legislative Measures: The Employment Equity Act in South Africa serves as a case study on how legislative measures can address historical imbalances. </a:t>
            </a:r>
          </a:p>
          <a:p>
            <a:pPr marL="734059" lvl="1" indent="-367030">
              <a:lnSpc>
                <a:spcPts val="4759"/>
              </a:lnSpc>
              <a:buFont typeface="Arial"/>
              <a:buChar char="•"/>
            </a:pPr>
            <a:r>
              <a:rPr lang="en-US" sz="3399">
                <a:solidFill>
                  <a:srgbClr val="000000"/>
                </a:solidFill>
                <a:latin typeface="Canva Sans"/>
              </a:rPr>
              <a:t>Corporate Compliance: Companies adapting to the Act have demonstrated increased diversity and equal opportunities in the workplace.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TextBox 3"/>
          <p:cNvSpPr txBox="1"/>
          <p:nvPr/>
        </p:nvSpPr>
        <p:spPr>
          <a:xfrm>
            <a:off x="0" y="700810"/>
            <a:ext cx="17259300" cy="21621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 Strategies for Improvement Enhancing Effectiveness: </a:t>
            </a:r>
          </a:p>
        </p:txBody>
      </p:sp>
      <p:sp>
        <p:nvSpPr>
          <p:cNvPr id="4" name="TextBox 4"/>
          <p:cNvSpPr txBox="1"/>
          <p:nvPr/>
        </p:nvSpPr>
        <p:spPr>
          <a:xfrm>
            <a:off x="1028700" y="3330027"/>
            <a:ext cx="16230600"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Holistic Legal Reforms: Regularly updating and refining legal frameworks to address emerging challenges and ensure comprehensive coverage, including addressing intersectionality.</a:t>
            </a:r>
          </a:p>
          <a:p>
            <a:pPr marL="734059" lvl="1" indent="-367030">
              <a:lnSpc>
                <a:spcPts val="4759"/>
              </a:lnSpc>
              <a:buFont typeface="Arial"/>
              <a:buChar char="•"/>
            </a:pPr>
            <a:r>
              <a:rPr lang="en-US" sz="3399">
                <a:solidFill>
                  <a:srgbClr val="000000"/>
                </a:solidFill>
                <a:latin typeface="Canva Sans"/>
              </a:rPr>
              <a:t> Integrated Education Initiatives: Implementing integrated educational programs that not only raise awareness but also foster empathy, understanding, and inclusivity from an early age. </a:t>
            </a:r>
          </a:p>
          <a:p>
            <a:pPr marL="734059" lvl="1" indent="-367030">
              <a:lnSpc>
                <a:spcPts val="4759"/>
              </a:lnSpc>
              <a:buFont typeface="Arial"/>
              <a:buChar char="•"/>
            </a:pPr>
            <a:r>
              <a:rPr lang="en-US" sz="3399">
                <a:solidFill>
                  <a:srgbClr val="000000"/>
                </a:solidFill>
                <a:latin typeface="Canva Sans"/>
              </a:rPr>
              <a:t>Intersectional Policies: Developing and implementing intersectional policies that consider the unique challenges faced by individuals at the intersection of multiple identities. </a:t>
            </a:r>
          </a:p>
          <a:p>
            <a:pPr>
              <a:lnSpc>
                <a:spcPts val="4759"/>
              </a:lnSpc>
            </a:pPr>
            <a:endParaRPr lang="en-US" sz="3399">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1028700" y="3277235"/>
            <a:ext cx="16163743"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63459"/>
                </a:solidFill>
                <a:latin typeface="Canva Sans"/>
              </a:rPr>
              <a:t>Corporate Accountability: Strengthening corporate accountability through incentives for gender diversity and consequences for non-compliance with equality standards. </a:t>
            </a:r>
          </a:p>
          <a:p>
            <a:pPr marL="734059" lvl="1" indent="-367030">
              <a:lnSpc>
                <a:spcPts val="4759"/>
              </a:lnSpc>
              <a:buFont typeface="Arial"/>
              <a:buChar char="•"/>
            </a:pPr>
            <a:r>
              <a:rPr lang="en-US" sz="3399">
                <a:solidFill>
                  <a:srgbClr val="163459"/>
                </a:solidFill>
                <a:latin typeface="Canva Sans"/>
              </a:rPr>
              <a:t>Technology Integration: Leveraging technology for monitoring and reporting mechanisms to enhance transparency and accountability in enforcement efforts.</a:t>
            </a:r>
          </a:p>
          <a:p>
            <a:pPr marL="734059" lvl="1" indent="-367030">
              <a:lnSpc>
                <a:spcPts val="4759"/>
              </a:lnSpc>
              <a:buFont typeface="Arial"/>
              <a:buChar char="•"/>
            </a:pPr>
            <a:r>
              <a:rPr lang="en-US" sz="3399">
                <a:solidFill>
                  <a:srgbClr val="163459"/>
                </a:solidFill>
                <a:latin typeface="Canva Sans"/>
              </a:rPr>
              <a:t>Global Collaboration: Encouraging international collaboration to share best practices, resources, and strategies for more effective and harmonized gender equality enforcement.</a:t>
            </a:r>
          </a:p>
          <a:p>
            <a:pPr>
              <a:lnSpc>
                <a:spcPts val="4759"/>
              </a:lnSpc>
            </a:pPr>
            <a:endParaRPr lang="en-US" sz="3399">
              <a:solidFill>
                <a:srgbClr val="163459"/>
              </a:solidFill>
              <a:latin typeface="Canva Sans"/>
            </a:endParaRPr>
          </a:p>
        </p:txBody>
      </p:sp>
      <p:sp>
        <p:nvSpPr>
          <p:cNvPr id="4" name="TextBox 4"/>
          <p:cNvSpPr txBox="1"/>
          <p:nvPr/>
        </p:nvSpPr>
        <p:spPr>
          <a:xfrm>
            <a:off x="0" y="700810"/>
            <a:ext cx="17259300" cy="21621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 Strategies for Improvement Enhancing Effectiveness: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1028700" y="847725"/>
            <a:ext cx="13733626" cy="10953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Conclusion Summarizing Key Points: </a:t>
            </a:r>
          </a:p>
        </p:txBody>
      </p:sp>
      <p:sp>
        <p:nvSpPr>
          <p:cNvPr id="4" name="TextBox 4"/>
          <p:cNvSpPr txBox="1"/>
          <p:nvPr/>
        </p:nvSpPr>
        <p:spPr>
          <a:xfrm>
            <a:off x="1828280" y="2647975"/>
            <a:ext cx="14631441"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63459"/>
                </a:solidFill>
                <a:latin typeface="Canva Sans"/>
              </a:rPr>
              <a:t>Ongoing Efforts: The journey towards gender equality is ongoing, requiring persistent efforts to overcome challenges and strengthen enforcement mechanisms. </a:t>
            </a:r>
          </a:p>
          <a:p>
            <a:pPr marL="734059" lvl="1" indent="-367030">
              <a:lnSpc>
                <a:spcPts val="4759"/>
              </a:lnSpc>
              <a:buFont typeface="Arial"/>
              <a:buChar char="•"/>
            </a:pPr>
            <a:r>
              <a:rPr lang="en-US" sz="3399">
                <a:solidFill>
                  <a:srgbClr val="163459"/>
                </a:solidFill>
                <a:latin typeface="Canva Sans"/>
              </a:rPr>
              <a:t>Global Collaboration: Emphasize the need for global collaboration and shared responsibility in creating a more inclusive and equitable world.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1028700" y="847725"/>
            <a:ext cx="5930741" cy="10953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Team Members:</a:t>
            </a:r>
          </a:p>
        </p:txBody>
      </p:sp>
      <p:sp>
        <p:nvSpPr>
          <p:cNvPr id="4" name="TextBox 4"/>
          <p:cNvSpPr txBox="1"/>
          <p:nvPr/>
        </p:nvSpPr>
        <p:spPr>
          <a:xfrm>
            <a:off x="1028700" y="2902751"/>
            <a:ext cx="16230600"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63459"/>
                </a:solidFill>
                <a:latin typeface="Canva Sans"/>
              </a:rPr>
              <a:t>21071A05J0     -       SANAGANA SAI TARUN</a:t>
            </a:r>
          </a:p>
          <a:p>
            <a:pPr marL="734059" lvl="1" indent="-367030">
              <a:lnSpc>
                <a:spcPts val="4759"/>
              </a:lnSpc>
              <a:buFont typeface="Arial"/>
              <a:buChar char="•"/>
            </a:pPr>
            <a:r>
              <a:rPr lang="en-US" sz="3399">
                <a:solidFill>
                  <a:srgbClr val="163459"/>
                </a:solidFill>
                <a:latin typeface="Canva Sans"/>
              </a:rPr>
              <a:t>21071A05J1      -       SHAIK MAHIMOOD PASHA</a:t>
            </a:r>
          </a:p>
          <a:p>
            <a:pPr marL="734059" lvl="1" indent="-367030">
              <a:lnSpc>
                <a:spcPts val="4759"/>
              </a:lnSpc>
              <a:buFont typeface="Arial"/>
              <a:buChar char="•"/>
            </a:pPr>
            <a:r>
              <a:rPr lang="en-US" sz="3399">
                <a:solidFill>
                  <a:srgbClr val="163459"/>
                </a:solidFill>
                <a:latin typeface="Canva Sans"/>
              </a:rPr>
              <a:t>21071A05J2      -       SINGAM VAMSHI KRISHNA</a:t>
            </a:r>
          </a:p>
          <a:p>
            <a:pPr marL="734059" lvl="1" indent="-367030">
              <a:lnSpc>
                <a:spcPts val="4759"/>
              </a:lnSpc>
              <a:buFont typeface="Arial"/>
              <a:buChar char="•"/>
            </a:pPr>
            <a:r>
              <a:rPr lang="en-US" sz="3399">
                <a:solidFill>
                  <a:srgbClr val="163459"/>
                </a:solidFill>
                <a:latin typeface="Canva Sans"/>
              </a:rPr>
              <a:t>21071A05J3      -       SOMARAM SOUJANYA</a:t>
            </a:r>
          </a:p>
          <a:p>
            <a:pPr marL="734059" lvl="1" indent="-367030">
              <a:lnSpc>
                <a:spcPts val="4759"/>
              </a:lnSpc>
              <a:buFont typeface="Arial"/>
              <a:buChar char="•"/>
            </a:pPr>
            <a:r>
              <a:rPr lang="en-US" sz="3399">
                <a:solidFill>
                  <a:srgbClr val="163459"/>
                </a:solidFill>
                <a:latin typeface="Canva Sans"/>
              </a:rPr>
              <a:t>21071A05J4      -       SRILAHARI GANTA</a:t>
            </a:r>
          </a:p>
          <a:p>
            <a:pPr marL="734059" lvl="1" indent="-367030">
              <a:lnSpc>
                <a:spcPts val="4759"/>
              </a:lnSpc>
              <a:buFont typeface="Arial"/>
              <a:buChar char="•"/>
            </a:pPr>
            <a:r>
              <a:rPr lang="en-US" sz="3399">
                <a:solidFill>
                  <a:srgbClr val="163459"/>
                </a:solidFill>
                <a:latin typeface="Canva Sans"/>
              </a:rPr>
              <a:t>21071A05J5      -       T VARSHITHA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2" name="Freeform 2"/>
          <p:cNvSpPr/>
          <p:nvPr/>
        </p:nvSpPr>
        <p:spPr>
          <a:xfrm rot="2283082">
            <a:off x="7902822" y="-6590672"/>
            <a:ext cx="20694040" cy="19012649"/>
          </a:xfrm>
          <a:custGeom>
            <a:avLst/>
            <a:gdLst/>
            <a:ahLst/>
            <a:cxnLst/>
            <a:rect l="l" t="t" r="r" b="b"/>
            <a:pathLst>
              <a:path w="20694040" h="19012649">
                <a:moveTo>
                  <a:pt x="0" y="0"/>
                </a:moveTo>
                <a:lnTo>
                  <a:pt x="20694040" y="0"/>
                </a:lnTo>
                <a:lnTo>
                  <a:pt x="20694040" y="19012649"/>
                </a:lnTo>
                <a:lnTo>
                  <a:pt x="0" y="19012649"/>
                </a:lnTo>
                <a:lnTo>
                  <a:pt x="0" y="0"/>
                </a:lnTo>
                <a:close/>
              </a:path>
            </a:pathLst>
          </a:custGeom>
          <a:blipFill>
            <a:blip r:embed="rId2"/>
            <a:stretch>
              <a:fillRect/>
            </a:stretch>
          </a:blipFill>
        </p:spPr>
      </p:sp>
      <p:sp>
        <p:nvSpPr>
          <p:cNvPr id="3" name="TextBox 3"/>
          <p:cNvSpPr txBox="1"/>
          <p:nvPr/>
        </p:nvSpPr>
        <p:spPr>
          <a:xfrm>
            <a:off x="2007042" y="1076325"/>
            <a:ext cx="14273916" cy="866775"/>
          </a:xfrm>
          <a:prstGeom prst="rect">
            <a:avLst/>
          </a:prstGeom>
        </p:spPr>
        <p:txBody>
          <a:bodyPr lIns="0" tIns="0" rIns="0" bIns="0" rtlCol="0" anchor="t">
            <a:spAutoFit/>
          </a:bodyPr>
          <a:lstStyle/>
          <a:p>
            <a:pPr marL="0" lvl="0" indent="0">
              <a:lnSpc>
                <a:spcPts val="6000"/>
              </a:lnSpc>
            </a:pPr>
            <a:r>
              <a:rPr lang="en-US" sz="6000">
                <a:solidFill>
                  <a:srgbClr val="FFFFFF"/>
                </a:solidFill>
                <a:latin typeface="Maharlika"/>
              </a:rPr>
              <a:t>Introduction of Gender Equality Laws:</a:t>
            </a:r>
          </a:p>
        </p:txBody>
      </p:sp>
      <p:sp>
        <p:nvSpPr>
          <p:cNvPr id="4" name="TextBox 4"/>
          <p:cNvSpPr txBox="1"/>
          <p:nvPr/>
        </p:nvSpPr>
        <p:spPr>
          <a:xfrm>
            <a:off x="1028700" y="2993053"/>
            <a:ext cx="8965152" cy="5549900"/>
          </a:xfrm>
          <a:prstGeom prst="rect">
            <a:avLst/>
          </a:prstGeom>
        </p:spPr>
        <p:txBody>
          <a:bodyPr lIns="0" tIns="0" rIns="0" bIns="0" rtlCol="0" anchor="t">
            <a:spAutoFit/>
          </a:bodyPr>
          <a:lstStyle/>
          <a:p>
            <a:pPr algn="ctr">
              <a:lnSpc>
                <a:spcPts val="4900"/>
              </a:lnSpc>
            </a:pPr>
            <a:r>
              <a:rPr lang="en-US" sz="3500">
                <a:solidFill>
                  <a:srgbClr val="FFFFFF"/>
                </a:solidFill>
                <a:latin typeface="Canva Sans"/>
              </a:rPr>
              <a:t> Gender equality laws, often rooted in principles of justice and fairness, are designed to eliminate discrimination based on gender. These laws address disparities in various spheres, including employment, education, and societal interactions, with the ultimate goal of creating a more equitable and inclusive society.</a:t>
            </a:r>
          </a:p>
        </p:txBody>
      </p:sp>
      <p:sp>
        <p:nvSpPr>
          <p:cNvPr id="5" name="Freeform 5"/>
          <p:cNvSpPr/>
          <p:nvPr/>
        </p:nvSpPr>
        <p:spPr>
          <a:xfrm>
            <a:off x="10647525" y="3571733"/>
            <a:ext cx="6373826" cy="3599966"/>
          </a:xfrm>
          <a:custGeom>
            <a:avLst/>
            <a:gdLst/>
            <a:ahLst/>
            <a:cxnLst/>
            <a:rect l="l" t="t" r="r" b="b"/>
            <a:pathLst>
              <a:path w="6373826" h="3599966">
                <a:moveTo>
                  <a:pt x="0" y="0"/>
                </a:moveTo>
                <a:lnTo>
                  <a:pt x="6373826" y="0"/>
                </a:lnTo>
                <a:lnTo>
                  <a:pt x="6373826" y="3599966"/>
                </a:lnTo>
                <a:lnTo>
                  <a:pt x="0" y="3599966"/>
                </a:lnTo>
                <a:lnTo>
                  <a:pt x="0" y="0"/>
                </a:lnTo>
                <a:close/>
              </a:path>
            </a:pathLst>
          </a:custGeom>
          <a:blipFill>
            <a:blip r:embed="rId3"/>
            <a:stretch>
              <a:fillRect r="-2312" b="-156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TextBox 3"/>
          <p:cNvSpPr txBox="1"/>
          <p:nvPr/>
        </p:nvSpPr>
        <p:spPr>
          <a:xfrm>
            <a:off x="697230" y="1396690"/>
            <a:ext cx="16562070" cy="10953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Significance Importance of Gender Equality: </a:t>
            </a:r>
          </a:p>
        </p:txBody>
      </p:sp>
      <p:sp>
        <p:nvSpPr>
          <p:cNvPr id="4" name="TextBox 4"/>
          <p:cNvSpPr txBox="1"/>
          <p:nvPr/>
        </p:nvSpPr>
        <p:spPr>
          <a:xfrm>
            <a:off x="2257905" y="3165300"/>
            <a:ext cx="13772191"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Economic Impact: Gender equality contributes to economic growth by maximizing the utilization of diverse talents and skills, fostering innovation, and enhancing overall productivity.</a:t>
            </a:r>
          </a:p>
          <a:p>
            <a:pPr marL="734059" lvl="1" indent="-367030">
              <a:lnSpc>
                <a:spcPts val="4759"/>
              </a:lnSpc>
              <a:buFont typeface="Arial"/>
              <a:buChar char="•"/>
            </a:pPr>
            <a:r>
              <a:rPr lang="en-US" sz="3399">
                <a:solidFill>
                  <a:srgbClr val="000000"/>
                </a:solidFill>
                <a:latin typeface="Canva Sans"/>
              </a:rPr>
              <a:t> Social Harmony: Reduction of gender-based disparities leads to greater social cohesion by minimizing conflicts arising from unequal treatment. </a:t>
            </a:r>
          </a:p>
          <a:p>
            <a:pPr marL="734059" lvl="1" indent="-367030">
              <a:lnSpc>
                <a:spcPts val="4759"/>
              </a:lnSpc>
              <a:buFont typeface="Arial"/>
              <a:buChar char="•"/>
            </a:pPr>
            <a:r>
              <a:rPr lang="en-US" sz="3399">
                <a:solidFill>
                  <a:srgbClr val="000000"/>
                </a:solidFill>
                <a:latin typeface="Canva Sans"/>
              </a:rPr>
              <a:t>Individual Well-being: Ensuring fair and dignified treatment for all individuals, regardless of gender, positively impacts mental health and overall well-being.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grpSp>
        <p:nvGrpSpPr>
          <p:cNvPr id="3" name="Group 3"/>
          <p:cNvGrpSpPr/>
          <p:nvPr/>
        </p:nvGrpSpPr>
        <p:grpSpPr>
          <a:xfrm>
            <a:off x="1571238" y="1470176"/>
            <a:ext cx="15145523" cy="2366159"/>
            <a:chOff x="0" y="47625"/>
            <a:chExt cx="20194031" cy="3154878"/>
          </a:xfrm>
        </p:grpSpPr>
        <p:sp>
          <p:nvSpPr>
            <p:cNvPr id="4" name="TextBox 4"/>
            <p:cNvSpPr txBox="1"/>
            <p:nvPr/>
          </p:nvSpPr>
          <p:spPr>
            <a:xfrm>
              <a:off x="0" y="47625"/>
              <a:ext cx="20194031" cy="2079459"/>
            </a:xfrm>
            <a:prstGeom prst="rect">
              <a:avLst/>
            </a:prstGeom>
          </p:spPr>
          <p:txBody>
            <a:bodyPr lIns="0" tIns="0" rIns="0" bIns="0" rtlCol="0" anchor="t">
              <a:spAutoFit/>
            </a:bodyPr>
            <a:lstStyle/>
            <a:p>
              <a:pPr marL="0" lvl="0" indent="0" algn="ctr">
                <a:lnSpc>
                  <a:spcPts val="6000"/>
                </a:lnSpc>
              </a:pPr>
              <a:r>
                <a:rPr lang="en-US" sz="6000" dirty="0">
                  <a:solidFill>
                    <a:srgbClr val="163459"/>
                  </a:solidFill>
                  <a:latin typeface="Maharlika"/>
                </a:rPr>
                <a:t> Challenges in Enforcement or Obstacles in Enforcing Gender Equality Laws: </a:t>
              </a:r>
            </a:p>
          </p:txBody>
        </p:sp>
        <p:sp>
          <p:nvSpPr>
            <p:cNvPr id="5" name="TextBox 5"/>
            <p:cNvSpPr txBox="1"/>
            <p:nvPr/>
          </p:nvSpPr>
          <p:spPr>
            <a:xfrm>
              <a:off x="0" y="2535754"/>
              <a:ext cx="20194031" cy="666749"/>
            </a:xfrm>
            <a:prstGeom prst="rect">
              <a:avLst/>
            </a:prstGeom>
          </p:spPr>
          <p:txBody>
            <a:bodyPr lIns="0" tIns="0" rIns="0" bIns="0" rtlCol="0" anchor="t">
              <a:spAutoFit/>
            </a:bodyPr>
            <a:lstStyle/>
            <a:p>
              <a:pPr marL="0" lvl="0" indent="0" algn="ctr">
                <a:lnSpc>
                  <a:spcPts val="4200"/>
                </a:lnSpc>
              </a:pPr>
              <a:endParaRPr/>
            </a:p>
          </p:txBody>
        </p:sp>
      </p:grpSp>
      <p:sp>
        <p:nvSpPr>
          <p:cNvPr id="6" name="TextBox 6"/>
          <p:cNvSpPr txBox="1"/>
          <p:nvPr/>
        </p:nvSpPr>
        <p:spPr>
          <a:xfrm>
            <a:off x="1959554" y="3769660"/>
            <a:ext cx="14368892" cy="418084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163459"/>
                </a:solidFill>
                <a:latin typeface="Canva Sans"/>
              </a:rPr>
              <a:t> Cultural Resistance: Deep-seated cultural norms and traditions may resist changes brought about by gender equality laws, necessitating culturally sensitive approaches. </a:t>
            </a:r>
          </a:p>
          <a:p>
            <a:pPr marL="734059" lvl="1" indent="-367030">
              <a:lnSpc>
                <a:spcPts val="4759"/>
              </a:lnSpc>
              <a:buFont typeface="Arial"/>
              <a:buChar char="•"/>
            </a:pPr>
            <a:r>
              <a:rPr lang="en-US" sz="3399" dirty="0">
                <a:solidFill>
                  <a:srgbClr val="163459"/>
                </a:solidFill>
                <a:latin typeface="Canva Sans"/>
              </a:rPr>
              <a:t>Lack of Awareness: Addressing the lack of awareness requires targeted educational campaigns to ensure a better understanding of the importance of gender equality. </a:t>
            </a:r>
          </a:p>
          <a:p>
            <a:pPr>
              <a:lnSpc>
                <a:spcPts val="4759"/>
              </a:lnSpc>
            </a:pPr>
            <a:endParaRPr lang="en-US" sz="3399" dirty="0">
              <a:solidFill>
                <a:srgbClr val="163459"/>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1940504" y="3699113"/>
            <a:ext cx="14368892"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63459"/>
                </a:solidFill>
                <a:latin typeface="Canva Sans"/>
              </a:rPr>
              <a:t>Institutional Barriers: Identifying and dismantling institutional barriers, such as biased recruitment practices and inflexible work structures, is crucial for effective enforcement.</a:t>
            </a:r>
          </a:p>
          <a:p>
            <a:pPr marL="734059" lvl="1" indent="-367030">
              <a:lnSpc>
                <a:spcPts val="4759"/>
              </a:lnSpc>
              <a:buFont typeface="Arial"/>
              <a:buChar char="•"/>
            </a:pPr>
            <a:r>
              <a:rPr lang="en-US" sz="3399">
                <a:solidFill>
                  <a:srgbClr val="163459"/>
                </a:solidFill>
                <a:latin typeface="Canva Sans"/>
              </a:rPr>
              <a:t> Intersectionality Challenges: Recognizing and addressing intersectionality challenges to ensure the inclusion of diverse perspectives, acknowledging that the impact of gender inequality varies across different identities.</a:t>
            </a:r>
          </a:p>
          <a:p>
            <a:pPr>
              <a:lnSpc>
                <a:spcPts val="4759"/>
              </a:lnSpc>
            </a:pPr>
            <a:endParaRPr lang="en-US" sz="3399">
              <a:solidFill>
                <a:srgbClr val="163459"/>
              </a:solidFill>
              <a:latin typeface="Canva Sans"/>
            </a:endParaRPr>
          </a:p>
        </p:txBody>
      </p:sp>
      <p:sp>
        <p:nvSpPr>
          <p:cNvPr id="4" name="TextBox 4"/>
          <p:cNvSpPr txBox="1"/>
          <p:nvPr/>
        </p:nvSpPr>
        <p:spPr>
          <a:xfrm>
            <a:off x="1028700" y="1458214"/>
            <a:ext cx="16230600" cy="1559594"/>
          </a:xfrm>
          <a:prstGeom prst="rect">
            <a:avLst/>
          </a:prstGeom>
        </p:spPr>
        <p:txBody>
          <a:bodyPr lIns="0" tIns="0" rIns="0" bIns="0" rtlCol="0" anchor="t">
            <a:spAutoFit/>
          </a:bodyPr>
          <a:lstStyle/>
          <a:p>
            <a:pPr marL="0" lvl="0" indent="0" algn="ctr">
              <a:lnSpc>
                <a:spcPts val="6000"/>
              </a:lnSpc>
            </a:pPr>
            <a:r>
              <a:rPr lang="en-US" sz="6000" dirty="0">
                <a:solidFill>
                  <a:srgbClr val="163459"/>
                </a:solidFill>
                <a:latin typeface="Maharlika"/>
              </a:rPr>
              <a:t> Challenges in Enforcement or Obstacles in Enforcing Gender Equality Laws: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TextBox 3"/>
          <p:cNvSpPr txBox="1"/>
          <p:nvPr/>
        </p:nvSpPr>
        <p:spPr>
          <a:xfrm>
            <a:off x="1513142" y="1458214"/>
            <a:ext cx="15261716" cy="1628775"/>
          </a:xfrm>
          <a:prstGeom prst="rect">
            <a:avLst/>
          </a:prstGeom>
        </p:spPr>
        <p:txBody>
          <a:bodyPr lIns="0" tIns="0" rIns="0" bIns="0" rtlCol="0" anchor="t">
            <a:spAutoFit/>
          </a:bodyPr>
          <a:lstStyle/>
          <a:p>
            <a:pPr marL="0" lvl="0" indent="0">
              <a:lnSpc>
                <a:spcPts val="6000"/>
              </a:lnSpc>
            </a:pPr>
            <a:r>
              <a:rPr lang="en-US" sz="6000">
                <a:solidFill>
                  <a:srgbClr val="000000"/>
                </a:solidFill>
                <a:latin typeface="Maharlika"/>
              </a:rPr>
              <a:t>Impact of Ineffective Enforcement Consequences of Weak Enforcement: </a:t>
            </a:r>
          </a:p>
        </p:txBody>
      </p:sp>
      <p:sp>
        <p:nvSpPr>
          <p:cNvPr id="4" name="TextBox 4"/>
          <p:cNvSpPr txBox="1"/>
          <p:nvPr/>
        </p:nvSpPr>
        <p:spPr>
          <a:xfrm>
            <a:off x="1028700" y="3903432"/>
            <a:ext cx="16230600" cy="36925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Canva Sans"/>
              </a:rPr>
              <a:t> Wage Disparities: Ineffective enforcement perpetuates gender-based wage gaps, limiting economic opportunities for women and hindering overall economic growth. </a:t>
            </a:r>
          </a:p>
          <a:p>
            <a:pPr marL="755651" lvl="1" indent="-377825">
              <a:lnSpc>
                <a:spcPts val="4900"/>
              </a:lnSpc>
              <a:buFont typeface="Arial"/>
              <a:buChar char="•"/>
            </a:pPr>
            <a:r>
              <a:rPr lang="en-US" sz="3500">
                <a:solidFill>
                  <a:srgbClr val="000000"/>
                </a:solidFill>
                <a:latin typeface="Canva Sans"/>
              </a:rPr>
              <a:t>Career Limitations: Women facing barriers in career advancement not only hamper their professional growth but also hinder organizational innovation and success.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2150498" y="3902860"/>
            <a:ext cx="13987003" cy="41808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63459"/>
                </a:solidFill>
                <a:latin typeface="Canva Sans"/>
              </a:rPr>
              <a:t>Societal Norms: Weak enforcement allows harmful gender stereotypes to persist, influencing societal norms and behaviours, and contributing to a culture of discrimination.</a:t>
            </a:r>
          </a:p>
          <a:p>
            <a:pPr marL="734059" lvl="1" indent="-367030">
              <a:lnSpc>
                <a:spcPts val="4759"/>
              </a:lnSpc>
              <a:buFont typeface="Arial"/>
              <a:buChar char="•"/>
            </a:pPr>
            <a:r>
              <a:rPr lang="en-US" sz="3399">
                <a:solidFill>
                  <a:srgbClr val="163459"/>
                </a:solidFill>
                <a:latin typeface="Canva Sans"/>
              </a:rPr>
              <a:t> Health Implications: Prolonged gender disparities impact mental and physical health, emphasizing the need for comprehensive enforcement to ensure holistic well-being.</a:t>
            </a:r>
          </a:p>
          <a:p>
            <a:pPr>
              <a:lnSpc>
                <a:spcPts val="4759"/>
              </a:lnSpc>
            </a:pPr>
            <a:endParaRPr lang="en-US" sz="3399">
              <a:solidFill>
                <a:srgbClr val="163459"/>
              </a:solidFill>
              <a:latin typeface="Canva Sans"/>
            </a:endParaRPr>
          </a:p>
        </p:txBody>
      </p:sp>
      <p:sp>
        <p:nvSpPr>
          <p:cNvPr id="4" name="TextBox 4"/>
          <p:cNvSpPr txBox="1"/>
          <p:nvPr/>
        </p:nvSpPr>
        <p:spPr>
          <a:xfrm>
            <a:off x="1658830" y="847725"/>
            <a:ext cx="14970341" cy="2162175"/>
          </a:xfrm>
          <a:prstGeom prst="rect">
            <a:avLst/>
          </a:prstGeom>
        </p:spPr>
        <p:txBody>
          <a:bodyPr lIns="0" tIns="0" rIns="0" bIns="0" rtlCol="0" anchor="t">
            <a:spAutoFit/>
          </a:bodyPr>
          <a:lstStyle/>
          <a:p>
            <a:pPr algn="ctr">
              <a:lnSpc>
                <a:spcPts val="8400"/>
              </a:lnSpc>
            </a:pPr>
            <a:r>
              <a:rPr lang="en-US" sz="6000">
                <a:solidFill>
                  <a:srgbClr val="163459"/>
                </a:solidFill>
                <a:latin typeface="Maharlika"/>
              </a:rPr>
              <a:t>Impact of Ineffective Enforcement Consequences of Weak Enforcement: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77851"/>
            </a:stretch>
          </a:blipFill>
        </p:spPr>
      </p:sp>
      <p:sp>
        <p:nvSpPr>
          <p:cNvPr id="3" name="TextBox 3"/>
          <p:cNvSpPr txBox="1"/>
          <p:nvPr/>
        </p:nvSpPr>
        <p:spPr>
          <a:xfrm>
            <a:off x="1028700" y="837644"/>
            <a:ext cx="16230600" cy="866775"/>
          </a:xfrm>
          <a:prstGeom prst="rect">
            <a:avLst/>
          </a:prstGeom>
        </p:spPr>
        <p:txBody>
          <a:bodyPr lIns="0" tIns="0" rIns="0" bIns="0" rtlCol="0" anchor="t">
            <a:spAutoFit/>
          </a:bodyPr>
          <a:lstStyle/>
          <a:p>
            <a:pPr marL="0" lvl="0" indent="0" algn="ctr">
              <a:lnSpc>
                <a:spcPts val="6000"/>
              </a:lnSpc>
            </a:pPr>
            <a:r>
              <a:rPr lang="en-US" sz="6000">
                <a:solidFill>
                  <a:srgbClr val="163459"/>
                </a:solidFill>
                <a:latin typeface="Maharlika"/>
              </a:rPr>
              <a:t>SUCCESS STORIES:</a:t>
            </a:r>
          </a:p>
        </p:txBody>
      </p:sp>
      <p:sp>
        <p:nvSpPr>
          <p:cNvPr id="4" name="TextBox 4"/>
          <p:cNvSpPr txBox="1"/>
          <p:nvPr/>
        </p:nvSpPr>
        <p:spPr>
          <a:xfrm>
            <a:off x="1028700" y="1909009"/>
            <a:ext cx="16230600" cy="3580765"/>
          </a:xfrm>
          <a:prstGeom prst="rect">
            <a:avLst/>
          </a:prstGeom>
        </p:spPr>
        <p:txBody>
          <a:bodyPr lIns="0" tIns="0" rIns="0" bIns="0" rtlCol="0" anchor="t">
            <a:spAutoFit/>
          </a:bodyPr>
          <a:lstStyle/>
          <a:p>
            <a:pPr>
              <a:lnSpc>
                <a:spcPts val="4759"/>
              </a:lnSpc>
            </a:pPr>
            <a:r>
              <a:rPr lang="en-US" sz="3399">
                <a:solidFill>
                  <a:srgbClr val="163459"/>
                </a:solidFill>
                <a:latin typeface="Canva Sans"/>
              </a:rPr>
              <a:t> Example 1: Iceland's Pioneering Gender Equality Legislation: </a:t>
            </a:r>
          </a:p>
          <a:p>
            <a:pPr marL="734059" lvl="1" indent="-367030">
              <a:lnSpc>
                <a:spcPts val="4759"/>
              </a:lnSpc>
              <a:buFont typeface="Arial"/>
              <a:buChar char="•"/>
            </a:pPr>
            <a:r>
              <a:rPr lang="en-US" sz="3399">
                <a:solidFill>
                  <a:srgbClr val="163459"/>
                </a:solidFill>
                <a:latin typeface="Canva Sans"/>
              </a:rPr>
              <a:t>Transparent Pay Policies: Iceland's success is attributed to transparent pay policies, allowing employees to know and challenge pay disparities.</a:t>
            </a:r>
          </a:p>
          <a:p>
            <a:pPr marL="734059" lvl="1" indent="-367030">
              <a:lnSpc>
                <a:spcPts val="4759"/>
              </a:lnSpc>
              <a:buFont typeface="Arial"/>
              <a:buChar char="•"/>
            </a:pPr>
            <a:r>
              <a:rPr lang="en-US" sz="3399">
                <a:solidFill>
                  <a:srgbClr val="163459"/>
                </a:solidFill>
                <a:latin typeface="Canva Sans"/>
              </a:rPr>
              <a:t>Government Commitment: Strong governmental commitment and collaboration with businesses have been crucial in achieving tangible results.</a:t>
            </a:r>
          </a:p>
        </p:txBody>
      </p:sp>
      <p:sp>
        <p:nvSpPr>
          <p:cNvPr id="5" name="TextBox 5"/>
          <p:cNvSpPr txBox="1"/>
          <p:nvPr/>
        </p:nvSpPr>
        <p:spPr>
          <a:xfrm>
            <a:off x="1028700" y="5689799"/>
            <a:ext cx="16230600" cy="2980690"/>
          </a:xfrm>
          <a:prstGeom prst="rect">
            <a:avLst/>
          </a:prstGeom>
        </p:spPr>
        <p:txBody>
          <a:bodyPr lIns="0" tIns="0" rIns="0" bIns="0" rtlCol="0" anchor="t">
            <a:spAutoFit/>
          </a:bodyPr>
          <a:lstStyle/>
          <a:p>
            <a:pPr>
              <a:lnSpc>
                <a:spcPts val="4759"/>
              </a:lnSpc>
            </a:pPr>
            <a:r>
              <a:rPr lang="en-US" sz="3399">
                <a:solidFill>
                  <a:srgbClr val="163459"/>
                </a:solidFill>
                <a:latin typeface="Canva Sans"/>
              </a:rPr>
              <a:t>Example 2: Rwanda's Transformation in Political Representation: </a:t>
            </a:r>
          </a:p>
          <a:p>
            <a:pPr marL="734059" lvl="1" indent="-367030">
              <a:lnSpc>
                <a:spcPts val="4759"/>
              </a:lnSpc>
              <a:buFont typeface="Arial"/>
              <a:buChar char="•"/>
            </a:pPr>
            <a:r>
              <a:rPr lang="en-US" sz="3399">
                <a:solidFill>
                  <a:srgbClr val="163459"/>
                </a:solidFill>
                <a:latin typeface="Canva Sans"/>
              </a:rPr>
              <a:t>Quota Implementation: Rwanda's success stems from the implementation of gender quotas in political positions, ensuring increased representation.</a:t>
            </a:r>
          </a:p>
          <a:p>
            <a:pPr marL="734059" lvl="1" indent="-367030">
              <a:lnSpc>
                <a:spcPts val="4759"/>
              </a:lnSpc>
              <a:buFont typeface="Arial"/>
              <a:buChar char="•"/>
            </a:pPr>
            <a:r>
              <a:rPr lang="en-US" sz="3399">
                <a:solidFill>
                  <a:srgbClr val="163459"/>
                </a:solidFill>
                <a:latin typeface="Canva Sans"/>
              </a:rPr>
              <a:t>Policy Continuity: Consistent policy measures and government commitment have sustained positive outcomes over time.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1023</Words>
  <Application>Microsoft Office PowerPoint</Application>
  <PresentationFormat>Custom</PresentationFormat>
  <Paragraphs>66</Paragraphs>
  <Slides>15</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Maharlika</vt:lpstr>
      <vt:lpstr>Arial</vt:lpstr>
      <vt:lpstr>Calibri</vt:lpstr>
      <vt:lpstr>Canva Sans</vt:lpstr>
      <vt:lpstr>Fahkwang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Modern Business Proposal Marketing Presentation</dc:title>
  <cp:lastModifiedBy>Vamshi Krishna Singam</cp:lastModifiedBy>
  <cp:revision>2</cp:revision>
  <dcterms:created xsi:type="dcterms:W3CDTF">2006-08-16T00:00:00Z</dcterms:created>
  <dcterms:modified xsi:type="dcterms:W3CDTF">2023-12-26T10:35:39Z</dcterms:modified>
  <dc:identifier>DAFeBbRLAvY</dc:identifier>
</cp:coreProperties>
</file>